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75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6" r:id="rId16"/>
    <p:sldId id="277" r:id="rId17"/>
    <p:sldId id="269" r:id="rId18"/>
    <p:sldId id="270" r:id="rId19"/>
    <p:sldId id="278" r:id="rId20"/>
    <p:sldId id="271" r:id="rId21"/>
    <p:sldId id="279" r:id="rId22"/>
    <p:sldId id="272" r:id="rId23"/>
    <p:sldId id="273" r:id="rId24"/>
    <p:sldId id="274" r:id="rId25"/>
    <p:sldId id="280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7" d="100"/>
          <a:sy n="77" d="100"/>
        </p:scale>
        <p:origin x="4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078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6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b043b74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判断零点个数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8121e27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根据零点个数求参数的取值范围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cb8202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隐零点问题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AS.15_1#c94219c35?vop=1&amp;pid=18121e273&amp;color=0,0,0&amp;vtp=1&amp;bt=1&amp;bbb=1"/>
              <p:cNvSpPr/>
              <p:nvPr/>
            </p:nvSpPr>
            <p:spPr>
              <a:xfrm>
                <a:off x="832104" y="150876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恰有2个零点，即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有2个实数根.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|−|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4_AS.15_1#c94219c35?vop=1&amp;pid=18121e27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AS.15_2#c94219c35?htil=1&amp;vop=1&amp;pid=18121e273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70205" y="2831592"/>
            <a:ext cx="2157984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AS.15_3#c94219c35?htil=1&amp;vop=1&amp;pid=18121e273&amp;color=0,0,0&amp;vtp=1&amp;bbb=1&amp;hb=1"/>
              <p:cNvSpPr/>
              <p:nvPr/>
            </p:nvSpPr>
            <p:spPr>
              <a:xfrm>
                <a:off x="832104" y="2704592"/>
                <a:ext cx="8247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在同一平面直角坐标系下，作出函数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致图象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，如图所示.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C_4_AS.15_3#c94219c35?htil=1&amp;vop=1&amp;pid=18121e27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4592"/>
                <a:ext cx="8247888" cy="773430"/>
              </a:xfrm>
              <a:prstGeom prst="rect">
                <a:avLst/>
              </a:prstGeom>
              <a:blipFill>
                <a:blip r:embed="rId5"/>
                <a:stretch>
                  <a:fillRect l="-1774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AS.15_4#c94219c35?htil=1&amp;vop=1&amp;pid=18121e273&amp;color=0,0,0&amp;vtp=1&amp;bbb=1&amp;hb=1"/>
              <p:cNvSpPr/>
              <p:nvPr/>
            </p:nvSpPr>
            <p:spPr>
              <a:xfrm>
                <a:off x="832104" y="3486277"/>
                <a:ext cx="8247888" cy="938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4_AS.15_4#c94219c35?htil=1&amp;vop=1&amp;pid=18121e27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86277"/>
                <a:ext cx="8247888" cy="938530"/>
              </a:xfrm>
              <a:prstGeom prst="rect">
                <a:avLst/>
              </a:prstGeom>
              <a:blipFill>
                <a:blip r:embed="rId6"/>
                <a:stretch>
                  <a:fillRect l="-1774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AS.15_5#c94219c35?vop=1&amp;pid=18121e273&amp;color=0,0,0&amp;mp=1&amp;vtp=1&amp;bt=1&amp;bbb=1&amp;hb=1"/>
              <p:cNvSpPr/>
              <p:nvPr/>
            </p:nvSpPr>
            <p:spPr>
              <a:xfrm>
                <a:off x="832104" y="1508760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又由函数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的图象只有1个公共点.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相切.结合图象可得，当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恰有3个零点；当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恰有2个零点；当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恰有3个零点.故要使函数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恰有2个零点，则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4_AS.15_5#c94219c35?vop=1&amp;pid=18121e273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030730"/>
              </a:xfrm>
              <a:prstGeom prst="rect">
                <a:avLst/>
              </a:prstGeom>
              <a:blipFill>
                <a:blip r:embed="rId3"/>
                <a:stretch>
                  <a:fillRect l="-1389" r="-2720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16_1#797068997?vop=1&amp;pid=18121e273&amp;color=0,0,0&amp;vtp=1&amp;bt=1&amp;bbb=1"/>
              <p:cNvSpPr/>
              <p:nvPr/>
            </p:nvSpPr>
            <p:spPr>
              <a:xfrm>
                <a:off x="832104" y="1508760"/>
                <a:ext cx="10533888" cy="303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有2个零点，则实数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4_BD.16_1#797068997?vop=1&amp;pid=18121e27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03530"/>
              </a:xfrm>
              <a:prstGeom prst="rect">
                <a:avLst/>
              </a:prstGeom>
              <a:blipFill>
                <a:blip r:embed="rId3"/>
                <a:stretch>
                  <a:fillRect l="-1389" t="-16327" b="-489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7_1#797068997.bracket?vop=1&amp;pid=18121e273&amp;color=0,0,0&amp;vpa=4&amp;vtp=1"/>
          <p:cNvSpPr/>
          <p:nvPr/>
        </p:nvSpPr>
        <p:spPr>
          <a:xfrm>
            <a:off x="8597740" y="1501267"/>
            <a:ext cx="331788" cy="3061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16_2#797068997.choices?vop=1&amp;pid=18121e273&amp;color=0,0,0&amp;vtp=1&amp;bbb=1"/>
              <p:cNvSpPr/>
              <p:nvPr/>
            </p:nvSpPr>
            <p:spPr>
              <a:xfrm>
                <a:off x="832104" y="1863280"/>
                <a:ext cx="10533888" cy="29908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600"/>
                  </a:lnSpc>
                  <a:tabLst>
                    <a:tab pos="2709672" algn="l"/>
                    <a:tab pos="5368544" algn="l"/>
                    <a:tab pos="80401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4_BD.16_2#797068997.choices?vop=1&amp;pid=18121e27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3280"/>
                <a:ext cx="10533888" cy="299085"/>
              </a:xfrm>
              <a:prstGeom prst="rect">
                <a:avLst/>
              </a:prstGeom>
              <a:blipFill>
                <a:blip r:embed="rId4"/>
                <a:stretch>
                  <a:fillRect l="-1389" t="-16327" b="-489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AS.18_1#797068997?vop=1&amp;pid=18121e273&amp;color=0,0,0&amp;vtp=1&amp;bbb=1&amp;hb=1"/>
              <p:cNvSpPr/>
              <p:nvPr/>
            </p:nvSpPr>
            <p:spPr>
              <a:xfrm>
                <a:off x="832104" y="2169414"/>
                <a:ext cx="10533888" cy="373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有2个零点，故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个不同的解，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由题知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有2个不同的解，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点拨：该式同时包含指数函数、对数函数，直接分析比较困难，可考虑指对互化变形）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有2个不同的解.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上的增函数，而当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→−∞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的值域为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上有2个零点.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→−∞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有2个零点.故实数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4_AS.18_1#797068997?vop=1&amp;pid=18121e27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69414"/>
                <a:ext cx="10533888" cy="3732530"/>
              </a:xfrm>
              <a:prstGeom prst="rect">
                <a:avLst/>
              </a:prstGeom>
              <a:blipFill>
                <a:blip r:embed="rId5"/>
                <a:stretch>
                  <a:fillRect l="-1389" t="-1144" r="-2488" b="-37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19_1#75d206af2?vop=1&amp;pid=18121e273&amp;color=0,0,0&amp;vtp=1&amp;bt=1&amp;bbb=1"/>
              <p:cNvSpPr/>
              <p:nvPr/>
            </p:nvSpPr>
            <p:spPr>
              <a:xfrm>
                <a:off x="832104" y="1508760"/>
                <a:ext cx="1053190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4_BD.19_1#75d206af2?vop=1&amp;pid=18121e27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360680"/>
              </a:xfrm>
              <a:prstGeom prst="rect">
                <a:avLst/>
              </a:prstGeom>
              <a:blipFill>
                <a:blip r:embed="rId3"/>
                <a:stretch>
                  <a:fillRect l="-1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9_1#75d206af2?vop=1&amp;pid=18121e273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0208" y="1608709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BD.20_1#69badba47?vop=1&amp;pid=75d206af2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5_BD.20_1#69badba47?vop=1&amp;pid=75d206af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5_AN.21_1#69badba47?vop=1&amp;pid=75d206af2&amp;color=0,0,0&amp;vtp=1&amp;bbb=1"/>
              <p:cNvSpPr/>
              <p:nvPr/>
            </p:nvSpPr>
            <p:spPr>
              <a:xfrm>
                <a:off x="832104" y="2290572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5_AN.21_1#69badba47?vop=1&amp;pid=75d206af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2030730"/>
              </a:xfrm>
              <a:prstGeom prst="rect">
                <a:avLst/>
              </a:prstGeom>
              <a:blipFill>
                <a:blip r:embed="rId6"/>
                <a:stretch>
                  <a:fillRect l="-1389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22_1#ab4b61321?vop=1&amp;pid=75d206af2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恰有1个零点，求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22_1#ab4b61321?vop=1&amp;pid=75d206af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23_1#ab4b61321?vop=1&amp;pid=75d206af2&amp;color=0,0,0&amp;vtp=1&amp;bbb=1&amp;hb=1"/>
              <p:cNvSpPr/>
              <p:nvPr/>
            </p:nvSpPr>
            <p:spPr>
              <a:xfrm>
                <a:off x="832104" y="1875282"/>
                <a:ext cx="10533888" cy="3810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无零点.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无零点.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3" name="QO_5_AN.23_1#ab4b61321?vop=1&amp;pid=75d206af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810000"/>
              </a:xfrm>
              <a:prstGeom prst="rect">
                <a:avLst/>
              </a:prstGeom>
              <a:blipFill>
                <a:blip r:embed="rId4"/>
                <a:stretch>
                  <a:fillRect l="-1389" b="-24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3_1#ab4b61321?vop=1&amp;pid=75d206af2&amp;color=0,0,0&amp;vtp=1&amp;bbb=1&amp;hb=1">
                <a:extLst>
                  <a:ext uri="{FF2B5EF4-FFF2-40B4-BE49-F238E27FC236}">
                    <a16:creationId xmlns:a16="http://schemas.microsoft.com/office/drawing/2014/main" id="{450A7C8A-D959-9F29-2420-C207DF689C8E}"/>
                  </a:ext>
                </a:extLst>
              </p:cNvPr>
              <p:cNvSpPr/>
              <p:nvPr/>
            </p:nvSpPr>
            <p:spPr>
              <a:xfrm>
                <a:off x="832104" y="1443255"/>
                <a:ext cx="10533888" cy="4673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极大值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以此时函数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上有1个零点.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上单调递增,此时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，所以此时函数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只有1个零点.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QO_5_AN.23_1#ab4b61321?vop=1&amp;pid=75d206af2&amp;color=0,0,0&amp;vtp=1&amp;bbb=1&amp;hb=1">
                <a:extLst>
                  <a:ext uri="{FF2B5EF4-FFF2-40B4-BE49-F238E27FC236}">
                    <a16:creationId xmlns:a16="http://schemas.microsoft.com/office/drawing/2014/main" id="{450A7C8A-D959-9F29-2420-C207DF689C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3255"/>
                <a:ext cx="10533888" cy="4673600"/>
              </a:xfrm>
              <a:prstGeom prst="rect">
                <a:avLst/>
              </a:prstGeom>
              <a:blipFill>
                <a:blip r:embed="rId2"/>
                <a:stretch>
                  <a:fillRect l="-1389" r="-984" b="-19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9447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3_1#ab4b61321?vop=1&amp;pid=75d206af2&amp;color=0,0,0&amp;vtp=1&amp;bbb=1&amp;hb=1">
                <a:extLst>
                  <a:ext uri="{FF2B5EF4-FFF2-40B4-BE49-F238E27FC236}">
                    <a16:creationId xmlns:a16="http://schemas.microsoft.com/office/drawing/2014/main" id="{9A0AF8AC-E742-42AE-2C97-AE0F3754861B}"/>
                  </a:ext>
                </a:extLst>
              </p:cNvPr>
              <p:cNvSpPr/>
              <p:nvPr/>
            </p:nvSpPr>
            <p:spPr>
              <a:xfrm>
                <a:off x="832104" y="147193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以此时函数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上有1个零点.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综上所述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,若函数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恰有1个零点，则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23_1#ab4b61321?vop=1&amp;pid=75d206af2&amp;color=0,0,0&amp;vtp=1&amp;bbb=1&amp;hb=1">
                <a:extLst>
                  <a:ext uri="{FF2B5EF4-FFF2-40B4-BE49-F238E27FC236}">
                    <a16:creationId xmlns:a16="http://schemas.microsoft.com/office/drawing/2014/main" id="{9A0AF8AC-E742-42AE-2C97-AE0F375486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71930"/>
                <a:ext cx="10533888" cy="773430"/>
              </a:xfrm>
              <a:prstGeom prst="rect">
                <a:avLst/>
              </a:prstGeom>
              <a:blipFill>
                <a:blip r:embed="rId2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EX.24_1#75d206af2?vop=1&amp;pid=18121e273&amp;color=0,0,0&amp;vtp=1&amp;bbb=1&amp;hb=1">
                <a:extLst>
                  <a:ext uri="{FF2B5EF4-FFF2-40B4-BE49-F238E27FC236}">
                    <a16:creationId xmlns:a16="http://schemas.microsoft.com/office/drawing/2014/main" id="{1A8D335B-8A01-8FB7-316B-D33F017A847E}"/>
                  </a:ext>
                </a:extLst>
              </p:cNvPr>
              <p:cNvSpPr/>
              <p:nvPr/>
            </p:nvSpPr>
            <p:spPr>
              <a:xfrm>
                <a:off x="832104" y="2250574"/>
                <a:ext cx="10533888" cy="1227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分析函数的单调性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可求函数的最大值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先求导得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讨论函数的单调性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合极值的符号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判断函数零点个数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求参数取值范围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EX.24_1#75d206af2?vop=1&amp;pid=18121e273&amp;color=0,0,0&amp;vtp=1&amp;bbb=1&amp;hb=1">
                <a:extLst>
                  <a:ext uri="{FF2B5EF4-FFF2-40B4-BE49-F238E27FC236}">
                    <a16:creationId xmlns:a16="http://schemas.microsoft.com/office/drawing/2014/main" id="{1A8D335B-8A01-8FB7-316B-D33F017A84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50574"/>
                <a:ext cx="10533888" cy="1227455"/>
              </a:xfrm>
              <a:prstGeom prst="rect">
                <a:avLst/>
              </a:prstGeom>
              <a:blipFill>
                <a:blip r:embed="rId3"/>
                <a:stretch>
                  <a:fillRect l="-1389" r="-579" b="-113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30774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25_1#806940be3?vop=1&amp;pid=4cb8202af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4_BD.25_1#806940be3?vop=1&amp;pid=4cb8202a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26_1#7700f7123?vop=1&amp;pid=806940be3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（1）讨论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BD.26_1#7700f7123?vop=1&amp;pid=806940be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AN.27_1#7700f7123?vop=1&amp;pid=806940be3&amp;color=0,0,0&amp;vtp=1&amp;bbb=1"/>
              <p:cNvSpPr/>
              <p:nvPr/>
            </p:nvSpPr>
            <p:spPr>
              <a:xfrm>
                <a:off x="832104" y="2290572"/>
                <a:ext cx="10533888" cy="29515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上单调递增；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5_AN.27_1#7700f7123?vop=1&amp;pid=806940be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2951544"/>
              </a:xfrm>
              <a:prstGeom prst="rect">
                <a:avLst/>
              </a:prstGeom>
              <a:blipFill>
                <a:blip r:embed="rId5"/>
                <a:stretch>
                  <a:fillRect l="-1389" r="-1389" b="-26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28_1#49845c433?vop=1&amp;pid=806940be3&amp;color=0,0,0&amp;vtp=1&amp;bt=1&amp;bbb=1"/>
              <p:cNvSpPr/>
              <p:nvPr/>
            </p:nvSpPr>
            <p:spPr>
              <a:xfrm>
                <a:off x="832104" y="1508760"/>
                <a:ext cx="10533888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28_1#49845c433?vop=1&amp;pid=806940be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284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29_1#49845c433?vop=1&amp;pid=806940be3&amp;color=0,0,0&amp;vtp=1&amp;bbb=1&amp;hb=1"/>
              <p:cNvSpPr/>
              <p:nvPr/>
            </p:nvSpPr>
            <p:spPr>
              <a:xfrm>
                <a:off x="832104" y="1875282"/>
                <a:ext cx="10533888" cy="3886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−2≥0(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，只需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3" name="QO_5_AN.29_1#49845c433?vop=1&amp;pid=806940be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886200"/>
              </a:xfrm>
              <a:prstGeom prst="rect">
                <a:avLst/>
              </a:prstGeom>
              <a:blipFill>
                <a:blip r:embed="rId4"/>
                <a:stretch>
                  <a:fillRect l="-1389" r="-174" b="-12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9_1#49845c433?vop=1&amp;pid=806940be3&amp;color=0,0,0&amp;vtp=1&amp;bbb=1&amp;hb=1">
                <a:extLst>
                  <a:ext uri="{FF2B5EF4-FFF2-40B4-BE49-F238E27FC236}">
                    <a16:creationId xmlns:a16="http://schemas.microsoft.com/office/drawing/2014/main" id="{19AC17AB-7E40-0DBD-D256-AD3B52847210}"/>
                  </a:ext>
                </a:extLst>
              </p:cNvPr>
              <p:cNvSpPr/>
              <p:nvPr/>
            </p:nvSpPr>
            <p:spPr>
              <a:xfrm>
                <a:off x="832104" y="1543463"/>
                <a:ext cx="10533888" cy="4164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处取得最小值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29_1#49845c433?vop=1&amp;pid=806940be3&amp;color=0,0,0&amp;vtp=1&amp;bbb=1&amp;hb=1">
                <a:extLst>
                  <a:ext uri="{FF2B5EF4-FFF2-40B4-BE49-F238E27FC236}">
                    <a16:creationId xmlns:a16="http://schemas.microsoft.com/office/drawing/2014/main" id="{19AC17AB-7E40-0DBD-D256-AD3B5284721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43463"/>
                <a:ext cx="10533888" cy="4164330"/>
              </a:xfrm>
              <a:prstGeom prst="rect">
                <a:avLst/>
              </a:prstGeom>
              <a:blipFill>
                <a:blip r:embed="rId2"/>
                <a:stretch>
                  <a:fillRect l="-1389" b="-33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7756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80cf4fb5b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80cf4fb5b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专题上分8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利用导数研究函数的零点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EX.30_1#49845c433?vop=1&amp;pid=806940be3&amp;color=0,0,0&amp;vtp=1&amp;bt=1&amp;bbb=1&amp;hb=1"/>
              <p:cNvSpPr/>
              <p:nvPr/>
            </p:nvSpPr>
            <p:spPr>
              <a:xfrm>
                <a:off x="832104" y="1508760"/>
                <a:ext cx="10533888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递减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−1≥0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当且仅当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等号成立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），①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O_5_EX.30_1#49845c433?vop=1&amp;pid=806940be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095500"/>
              </a:xfrm>
              <a:prstGeom prst="rect">
                <a:avLst/>
              </a:prstGeom>
              <a:blipFill>
                <a:blip r:embed="rId3"/>
                <a:stretch>
                  <a:fillRect l="-1389" r="-1447" b="-46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EX.30_1#49845c433?vop=1&amp;pid=806940be3&amp;color=0,0,0&amp;vtp=1&amp;bt=1&amp;bbb=1&amp;hb=1">
                <a:extLst>
                  <a:ext uri="{FF2B5EF4-FFF2-40B4-BE49-F238E27FC236}">
                    <a16:creationId xmlns:a16="http://schemas.microsoft.com/office/drawing/2014/main" id="{59C2A83F-A5B9-853F-E086-54A615F28DA7}"/>
                  </a:ext>
                </a:extLst>
              </p:cNvPr>
              <p:cNvSpPr/>
              <p:nvPr/>
            </p:nvSpPr>
            <p:spPr>
              <a:xfrm>
                <a:off x="832104" y="3568192"/>
                <a:ext cx="10533888" cy="8636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−2=2(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=2[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)−1]+(2−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)−1≥0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当且仅当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等号成立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4" name="QO_5_EX.30_1#49845c433?vop=1&amp;pid=806940be3&amp;color=0,0,0&amp;vtp=1&amp;bt=1&amp;bbb=1&amp;hb=1">
                <a:extLst>
                  <a:ext uri="{FF2B5EF4-FFF2-40B4-BE49-F238E27FC236}">
                    <a16:creationId xmlns:a16="http://schemas.microsoft.com/office/drawing/2014/main" id="{59C2A83F-A5B9-853F-E086-54A615F28D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68192"/>
                <a:ext cx="10533888" cy="863600"/>
              </a:xfrm>
              <a:prstGeom prst="rect">
                <a:avLst/>
              </a:prstGeom>
              <a:blipFill>
                <a:blip r:embed="rId4"/>
                <a:stretch>
                  <a:fillRect l="-810" b="-105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5_EX.30_1#49845c433?vop=1&amp;pid=806940be3&amp;color=0,0,0&amp;vtp=1&amp;bt=1&amp;bbb=1&amp;hb=1">
                <a:extLst>
                  <a:ext uri="{FF2B5EF4-FFF2-40B4-BE49-F238E27FC236}">
                    <a16:creationId xmlns:a16="http://schemas.microsoft.com/office/drawing/2014/main" id="{78BE7907-7B40-0727-7666-0EBEA8D6AEF6}"/>
                  </a:ext>
                </a:extLst>
              </p:cNvPr>
              <p:cNvSpPr/>
              <p:nvPr/>
            </p:nvSpPr>
            <p:spPr>
              <a:xfrm>
                <a:off x="832104" y="4431792"/>
                <a:ext cx="10533888" cy="1168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5" name="QO_5_EX.30_1#49845c433?vop=1&amp;pid=806940be3&amp;color=0,0,0&amp;vtp=1&amp;bt=1&amp;bbb=1&amp;hb=1">
                <a:extLst>
                  <a:ext uri="{FF2B5EF4-FFF2-40B4-BE49-F238E27FC236}">
                    <a16:creationId xmlns:a16="http://schemas.microsoft.com/office/drawing/2014/main" id="{78BE7907-7B40-0727-7666-0EBEA8D6AE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31792"/>
                <a:ext cx="10533888" cy="1168400"/>
              </a:xfrm>
              <a:prstGeom prst="rect">
                <a:avLst/>
              </a:prstGeom>
              <a:blipFill>
                <a:blip r:embed="rId5"/>
                <a:stretch>
                  <a:fillRect l="-1389" b="-26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30_1#49845c433?vop=1&amp;pid=806940be3&amp;color=0,0,0&amp;vtp=1&amp;bt=1&amp;bbb=1&amp;hb=1">
                <a:extLst>
                  <a:ext uri="{FF2B5EF4-FFF2-40B4-BE49-F238E27FC236}">
                    <a16:creationId xmlns:a16="http://schemas.microsoft.com/office/drawing/2014/main" id="{56CD7DA8-F209-5735-72F2-8625E252F4C9}"/>
                  </a:ext>
                </a:extLst>
              </p:cNvPr>
              <p:cNvSpPr/>
              <p:nvPr/>
            </p:nvSpPr>
            <p:spPr>
              <a:xfrm>
                <a:off x="832104" y="1593567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)&lt;2[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则必有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)&lt;2[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)−1]=0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不符合题意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EX.30_1#49845c433?vop=1&amp;pid=806940be3&amp;color=0,0,0&amp;vtp=1&amp;bt=1&amp;bbb=1&amp;hb=1">
                <a:extLst>
                  <a:ext uri="{FF2B5EF4-FFF2-40B4-BE49-F238E27FC236}">
                    <a16:creationId xmlns:a16="http://schemas.microsoft.com/office/drawing/2014/main" id="{56CD7DA8-F209-5735-72F2-8625E252F4C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93567"/>
                <a:ext cx="10533888" cy="2027555"/>
              </a:xfrm>
              <a:prstGeom prst="rect">
                <a:avLst/>
              </a:prstGeom>
              <a:blipFill>
                <a:blip r:embed="rId2"/>
                <a:stretch>
                  <a:fillRect l="-1389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4_EX.31_1#806940be3?vop=1&amp;pid=4cb8202af&amp;color=0,0,0&amp;vtp=1&amp;bbb=1&amp;hb=1">
            <a:extLst>
              <a:ext uri="{FF2B5EF4-FFF2-40B4-BE49-F238E27FC236}">
                <a16:creationId xmlns:a16="http://schemas.microsoft.com/office/drawing/2014/main" id="{7CA37689-472A-E94E-7350-218A9C54E2E3}"/>
              </a:ext>
            </a:extLst>
          </p:cNvPr>
          <p:cNvSpPr/>
          <p:nvPr/>
        </p:nvSpPr>
        <p:spPr>
          <a:xfrm>
            <a:off x="832104" y="36224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第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问通过分离参数构造新的函数后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研究其导函数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无法求出该导函数的零点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可通过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单调性及隐零点求解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74901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32_1#9d71341f2?vop=1&amp;pid=4cb8202af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4_BD.32_1#9d71341f2?vop=1&amp;pid=4cb8202a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33_1#641566a27?vop=1&amp;pid=9d71341f2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BD.33_1#641566a27?vop=1&amp;pid=9d71341f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AN.34_1#641566a27?vop=1&amp;pid=9d71341f2&amp;color=0,0,0&amp;vtp=1&amp;bbb=1"/>
              <p:cNvSpPr/>
              <p:nvPr/>
            </p:nvSpPr>
            <p:spPr>
              <a:xfrm>
                <a:off x="832104" y="2290572"/>
                <a:ext cx="10533888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的极小值点，极小值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(−2)=(−2+1)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，无极大值.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5_AN.34_1#641566a27?vop=1&amp;pid=9d71341f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2514600"/>
              </a:xfrm>
              <a:prstGeom prst="rect">
                <a:avLst/>
              </a:prstGeom>
              <a:blipFill>
                <a:blip r:embed="rId5"/>
                <a:stretch>
                  <a:fillRect l="-1389" b="-31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35_1#250801777?vop=1&amp;pid=9d71341f2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（2）讨论函数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35_1#250801777?vop=1&amp;pid=9d71341f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36_1#250801777?vop=1&amp;pid=9d71341f2&amp;color=0,0,0&amp;vtp=1&amp;bbb=1"/>
              <p:cNvSpPr/>
              <p:nvPr/>
            </p:nvSpPr>
            <p:spPr>
              <a:xfrm>
                <a:off x="832104" y="1875282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上单调递增;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AN.36_1#250801777?vop=1&amp;pid=9d71341f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868930"/>
              </a:xfrm>
              <a:prstGeom prst="rect">
                <a:avLst/>
              </a:prstGeom>
              <a:blipFill>
                <a:blip r:embed="rId4"/>
                <a:stretch>
                  <a:fillRect l="-1389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37_1#0cdedbca7?vop=1&amp;pid=9d71341f2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，求证: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37_1#0cdedbca7?vop=1&amp;pid=9d71341f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38_1#0cdedbca7?vop=1&amp;pid=9d71341f2&amp;color=0,0,0&amp;vtp=1&amp;bbb=1"/>
              <p:cNvSpPr/>
              <p:nvPr/>
            </p:nvSpPr>
            <p:spPr>
              <a:xfrm>
                <a:off x="832104" y="1875282"/>
                <a:ext cx="10533888" cy="3771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+1)⋅(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</a:t>
                </a:r>
                <a:endParaRPr lang="en-US" altLang="zh-CN" sz="1800" dirty="0"/>
              </a:p>
              <a:p>
                <a:pPr algn="l" latinLnBrk="1">
                  <a:lnSpc>
                    <a:spcPct val="110000"/>
                  </a:lnSpc>
                </a:pP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AN.38_1#0cdedbca7?vop=1&amp;pid=9d71341f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771900"/>
              </a:xfrm>
              <a:prstGeom prst="rect">
                <a:avLst/>
              </a:prstGeom>
              <a:blipFill>
                <a:blip r:embed="rId4"/>
                <a:stretch>
                  <a:fillRect l="-1389" b="-25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AN.38_1#0cdedbca7?vop=1&amp;pid=9d71341f2&amp;color=0,0,0&amp;vtp=1&amp;bbb=1">
                <a:extLst>
                  <a:ext uri="{FF2B5EF4-FFF2-40B4-BE49-F238E27FC236}">
                    <a16:creationId xmlns:a16="http://schemas.microsoft.com/office/drawing/2014/main" id="{F59205C6-2099-BA6B-940D-A02933018450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49041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,满足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+1)⋅(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的最小值为0.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得证.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AN.38_1#0cdedbca7?vop=1&amp;pid=9d71341f2&amp;color=0,0,0&amp;vtp=1&amp;bbb=1">
                <a:extLst>
                  <a:ext uri="{FF2B5EF4-FFF2-40B4-BE49-F238E27FC236}">
                    <a16:creationId xmlns:a16="http://schemas.microsoft.com/office/drawing/2014/main" id="{F59205C6-2099-BA6B-940D-A029330184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904105"/>
              </a:xfrm>
              <a:prstGeom prst="rect">
                <a:avLst/>
              </a:prstGeom>
              <a:blipFill>
                <a:blip r:embed="rId2"/>
                <a:stretch>
                  <a:fillRect l="-1389" t="-373" b="-28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74266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1_1#b92c5299f?vop=1&amp;pid=6b043b74f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的零点个数为(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4_BD.1_1#b92c5299f?vop=1&amp;pid=6b043b74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b92c5299f.bracket?vop=1&amp;pid=6b043b74f&amp;color=0,0,0&amp;vpa=1&amp;vtp=1"/>
          <p:cNvSpPr/>
          <p:nvPr/>
        </p:nvSpPr>
        <p:spPr>
          <a:xfrm>
            <a:off x="5017992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1_2#b92c5299f.choices?vop=1&amp;pid=6b043b74f&amp;color=0,0,0&amp;vtp=1&amp;bbb=1"/>
          <p:cNvSpPr/>
          <p:nvPr/>
        </p:nvSpPr>
        <p:spPr>
          <a:xfrm>
            <a:off x="832104" y="18757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AS.3_1#b92c5299f?vop=1&amp;pid=6b043b74f&amp;color=0,0,0&amp;vtp=1&amp;bbb=1&amp;hb=1"/>
              <p:cNvSpPr/>
              <p:nvPr/>
            </p:nvSpPr>
            <p:spPr>
              <a:xfrm>
                <a:off x="832104" y="224028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在定义域上有2个零点.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提示：函数的最值决定了函数图象最高点的位置，结合极限情况判断零点个数）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故选C.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4_AS.3_1#b92c5299f?vop=1&amp;pid=6b043b74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40280"/>
                <a:ext cx="10533888" cy="1608455"/>
              </a:xfrm>
              <a:prstGeom prst="rect">
                <a:avLst/>
              </a:prstGeom>
              <a:blipFill>
                <a:blip r:embed="rId4"/>
                <a:stretch>
                  <a:fillRect l="-1389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BD.4_1#ac1dd60ad?vop=1&amp;pid=6b043b74f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−|3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的零点个数为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4_BD.4_1#ac1dd60ad?vop=1&amp;pid=6b043b74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5_1#ac1dd60ad.blank?vop=1&amp;pid=6b043b74f&amp;color=0,0,0&amp;vpa=2&amp;vtp=1"/>
          <p:cNvSpPr/>
          <p:nvPr/>
        </p:nvSpPr>
        <p:spPr>
          <a:xfrm>
            <a:off x="5036217" y="1466850"/>
            <a:ext cx="30003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6_1#ac1dd60ad?vop=1&amp;pid=6b043b74f&amp;color=0,0,0&amp;vtp=1&amp;bbb=1&amp;hb=1">
                <a:extLst>
                  <a:ext uri="{FF2B5EF4-FFF2-40B4-BE49-F238E27FC236}">
                    <a16:creationId xmlns:a16="http://schemas.microsoft.com/office/drawing/2014/main" id="{8B53A679-5E50-054F-0B91-78291637D5CD}"/>
                  </a:ext>
                </a:extLst>
              </p:cNvPr>
              <p:cNvSpPr/>
              <p:nvPr/>
            </p:nvSpPr>
            <p:spPr>
              <a:xfrm>
                <a:off x="832104" y="1493359"/>
                <a:ext cx="10533888" cy="41057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ct val="110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−∣3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−2∣=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点拨：将含绝对值的函数去绝对值符号转化为分段函数，便于分别研究其单调性和零点）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−3=3(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−3+2=0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只有1个零点.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上单调递增，又</a:t>
                </a:r>
                <a:endParaRPr lang="en-US" altLang="zh-CN" sz="18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ct val="110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(0)=−2&lt;0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，所以由零点存在定理可知，函数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上有1</a:t>
                </a:r>
              </a:p>
              <a:p>
                <a:pPr latinLnBrk="1">
                  <a:lnSpc>
                    <a:spcPct val="110000"/>
                  </a:lnSpc>
                </a:pP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个零点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综上,函数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−|3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的零点个数为2.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AS.6_1#ac1dd60ad?vop=1&amp;pid=6b043b74f&amp;color=0,0,0&amp;vtp=1&amp;bbb=1&amp;hb=1">
                <a:extLst>
                  <a:ext uri="{FF2B5EF4-FFF2-40B4-BE49-F238E27FC236}">
                    <a16:creationId xmlns:a16="http://schemas.microsoft.com/office/drawing/2014/main" id="{8B53A679-5E50-054F-0B91-78291637D5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93359"/>
                <a:ext cx="10533888" cy="4105775"/>
              </a:xfrm>
              <a:prstGeom prst="rect">
                <a:avLst/>
              </a:prstGeom>
              <a:blipFill>
                <a:blip r:embed="rId2"/>
                <a:stretch>
                  <a:fillRect l="-1389" b="-44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01797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7_1#d61a95c3a?vop=1&amp;pid=6b043b74f&amp;color=0,0,0&amp;vtp=1&amp;bt=1&amp;bbb=1"/>
              <p:cNvSpPr/>
              <p:nvPr/>
            </p:nvSpPr>
            <p:spPr>
              <a:xfrm>
                <a:off x="832104" y="1508760"/>
                <a:ext cx="10533888" cy="5705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4_BD.7_1#d61a95c3a?vop=1&amp;pid=6b043b74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70548"/>
              </a:xfrm>
              <a:prstGeom prst="rect">
                <a:avLst/>
              </a:prstGeom>
              <a:blipFill>
                <a:blip r:embed="rId3"/>
                <a:stretch>
                  <a:fillRect l="-1389" b="-139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8_1#35142bcf9?vop=1&amp;pid=d61a95c3a&amp;color=0,0,0&amp;vtp=1&amp;bbb=1"/>
              <p:cNvSpPr/>
              <p:nvPr/>
            </p:nvSpPr>
            <p:spPr>
              <a:xfrm>
                <a:off x="832104" y="2082356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BD.8_1#35142bcf9?vop=1&amp;pid=d61a95c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82356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AN.9_1#35142bcf9?vop=1&amp;pid=d61a95c3a&amp;color=0,0,0&amp;vtp=1&amp;bbb=1"/>
              <p:cNvSpPr/>
              <p:nvPr/>
            </p:nvSpPr>
            <p:spPr>
              <a:xfrm>
                <a:off x="832104" y="2446846"/>
                <a:ext cx="10533888" cy="24874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(−∞,0)∪(0,+∞)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处取极小值，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极小值为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，无极大值.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5_AN.9_1#35142bcf9?vop=1&amp;pid=d61a95c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46846"/>
                <a:ext cx="10533888" cy="2487486"/>
              </a:xfrm>
              <a:prstGeom prst="rect">
                <a:avLst/>
              </a:prstGeom>
              <a:blipFill>
                <a:blip r:embed="rId5"/>
                <a:stretch>
                  <a:fillRect l="-1389" b="-56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10_1#ef557039a?vop=1&amp;pid=d61a95c3a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（2）讨论函数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的零点的个数.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10_1#ef557039a?vop=1&amp;pid=d61a95c3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11_1#ef557039a?vop=1&amp;pid=d61a95c3a&amp;color=0,0,0&amp;vtp=1&amp;bbb=1"/>
              <p:cNvSpPr/>
              <p:nvPr/>
            </p:nvSpPr>
            <p:spPr>
              <a:xfrm>
                <a:off x="832104" y="1875282"/>
                <a:ext cx="10533888" cy="33256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无零点.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时，由（1）知，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处取极小值0，此时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恰有1个零点.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无零点.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处取极小值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面证明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AN.11_1#ef557039a?vop=1&amp;pid=d61a95c3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325686"/>
              </a:xfrm>
              <a:prstGeom prst="rect">
                <a:avLst/>
              </a:prstGeom>
              <a:blipFill>
                <a:blip r:embed="rId4"/>
                <a:stretch>
                  <a:fillRect l="-1389" b="-42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AN.11_2#ef557039a?vop=1&amp;pid=d61a95c3a&amp;color=0,0,0&amp;mp=1&amp;vtp=1&amp;bt=1&amp;bbb=1"/>
              <p:cNvSpPr/>
              <p:nvPr/>
            </p:nvSpPr>
            <p:spPr>
              <a:xfrm>
                <a:off x="832104" y="1508760"/>
                <a:ext cx="10533888" cy="3326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时等号成立.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上各有1个零点，此时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共有2个零点.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无零点；当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有1个零点；当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有2个零点.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AN.11_2#ef557039a?vop=1&amp;pid=d61a95c3a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326130"/>
              </a:xfrm>
              <a:prstGeom prst="rect">
                <a:avLst/>
              </a:prstGeom>
              <a:blipFill>
                <a:blip r:embed="rId3"/>
                <a:stretch>
                  <a:fillRect l="-1389" b="-42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12_1#c94219c35?vop=1&amp;pid=18121e273&amp;color=0,0,0&amp;vtp=1&amp;bt=1&amp;bbb=1"/>
              <p:cNvSpPr/>
              <p:nvPr/>
            </p:nvSpPr>
            <p:spPr>
              <a:xfrm>
                <a:off x="832104" y="1508760"/>
                <a:ext cx="10718800" cy="546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)={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mPr>
                      <m:mr>
                        <m:e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∣</m:t>
                          </m:r>
                          <m:r>
                            <m:rPr>
                              <m:sty m:val="p"/>
                            </m:rP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ln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𝑥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∣,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𝑥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&gt;0,</m:t>
                          </m:r>
                        </m:e>
                      </m:mr>
                      <m:mr>
                        <m:e>
                          <m:sSup>
                            <m:sSupPr>
                              <m:ctrlPr>
                                <a:rPr lang="en-US" altLang="zh-CN" sz="18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18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e</m:t>
                              </m:r>
                            </m:e>
                            <m:sup>
                              <m:r>
                                <a:rPr lang="en-US" altLang="zh-CN" sz="18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sup>
                          </m:sSup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,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𝑥</m:t>
                          </m:r>
                          <m:r>
                            <a:rPr lang="en-US" altLang="zh-CN" sz="18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≤0,</m:t>
                          </m:r>
                        </m:e>
                      </m:mr>
                    </m:m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)−|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恰有2个零点，则实数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4_BD.12_1#c94219c35?vop=1&amp;pid=18121e27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718800" cy="546100"/>
              </a:xfrm>
              <a:prstGeom prst="rect">
                <a:avLst/>
              </a:prstGeom>
              <a:blipFill>
                <a:blip r:embed="rId3"/>
                <a:stretch>
                  <a:fillRect l="-1365" r="-228" b="-56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3_1#c94219c35.bracket?vop=1&amp;pid=18121e273&amp;color=0,0,0&amp;vpa=3&amp;vtp=1"/>
          <p:cNvSpPr/>
          <p:nvPr/>
        </p:nvSpPr>
        <p:spPr>
          <a:xfrm>
            <a:off x="10885646" y="1711514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12_2#c94219c35.choices?vop=1&amp;pid=18121e273&amp;color=0,0,0&amp;vtp=1&amp;bbb=1"/>
              <p:cNvSpPr/>
              <p:nvPr/>
            </p:nvSpPr>
            <p:spPr>
              <a:xfrm>
                <a:off x="832104" y="2057399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071497" algn="l"/>
                    <a:tab pos="5362194" algn="l"/>
                    <a:tab pos="73955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(−∞,−1]∪[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(−∞,−1)∪[1,+∞)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4_BD.12_2#c94219c35.choices?vop=1&amp;pid=18121e27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57399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EX.14_1#c94219c35?vop=1&amp;pid=18121e273&amp;color=0,0,0&amp;vtp=1&amp;bbb=1&amp;hb=1"/>
          <p:cNvSpPr/>
          <p:nvPr/>
        </p:nvSpPr>
        <p:spPr>
          <a:xfrm>
            <a:off x="832104" y="2421889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思路导引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根据函数与方程的关系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将函数图象的零点个数问题转化为方程的根的个数问题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进一步转化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为两函数图象的交点个数问题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结合函数图象观察求解即可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796</Words>
  <Application>Microsoft Office PowerPoint</Application>
  <PresentationFormat>宽屏</PresentationFormat>
  <Paragraphs>207</Paragraphs>
  <Slides>25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Arial (正文)</vt:lpstr>
      <vt:lpstr>等线</vt:lpstr>
      <vt:lpstr>SimHei</vt:lpstr>
      <vt:lpstr>楷体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SKUser</cp:lastModifiedBy>
  <cp:revision>3</cp:revision>
  <dcterms:created xsi:type="dcterms:W3CDTF">2025-10-22T07:23:16Z</dcterms:created>
  <dcterms:modified xsi:type="dcterms:W3CDTF">2025-10-22T08:10:52Z</dcterms:modified>
  <cp:category/>
  <cp:contentStatus/>
</cp:coreProperties>
</file>